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9" r:id="rId2"/>
    <p:sldId id="338" r:id="rId3"/>
    <p:sldId id="339" r:id="rId4"/>
    <p:sldId id="340" r:id="rId5"/>
    <p:sldId id="296" r:id="rId6"/>
    <p:sldId id="327" r:id="rId7"/>
    <p:sldId id="328" r:id="rId8"/>
    <p:sldId id="330" r:id="rId9"/>
    <p:sldId id="331" r:id="rId10"/>
    <p:sldId id="332" r:id="rId11"/>
    <p:sldId id="335" r:id="rId12"/>
    <p:sldId id="336" r:id="rId13"/>
    <p:sldId id="322" r:id="rId14"/>
    <p:sldId id="302" r:id="rId15"/>
    <p:sldId id="337" r:id="rId16"/>
    <p:sldId id="303" r:id="rId17"/>
    <p:sldId id="304" r:id="rId18"/>
    <p:sldId id="305" r:id="rId19"/>
    <p:sldId id="306" r:id="rId20"/>
    <p:sldId id="319" r:id="rId21"/>
    <p:sldId id="309" r:id="rId22"/>
  </p:sldIdLst>
  <p:sldSz cx="16256000" cy="9144000"/>
  <p:notesSz cx="16256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210E30"/>
    <a:srgbClr val="35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3786" autoAdjust="0"/>
  </p:normalViewPr>
  <p:slideViewPr>
    <p:cSldViewPr>
      <p:cViewPr varScale="1">
        <p:scale>
          <a:sx n="82" d="100"/>
          <a:sy n="82" d="100"/>
        </p:scale>
        <p:origin x="942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6DE0-2A84-4239-818E-448E1B21B411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4B86-8188-4381-90D2-EC334B548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hyperlink" Target="http://a3.sphotos.ak.fbcdn.net/hphotos-ak-snc6/253763_131302330283380_100002108411435_239134_2382475_n.jpg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Relationship Id="rId2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31.jpeg"/><Relationship Id="rId3" Type="http://schemas.openxmlformats.org/officeDocument/2006/relationships/image" Target="../media/image3.png"/><Relationship Id="rId21" Type="http://schemas.openxmlformats.org/officeDocument/2006/relationships/image" Target="../media/image34.jpe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Relationship Id="rId2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hyperlink" Target="http://a3.sphotos.ak.fbcdn.net/hphotos-ak-snc6/253763_131302330283380_100002108411435_239134_2382475_n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xmlns="" id="{C3053925-BAC7-2944-B357-DFD2DE734132}"/>
              </a:ext>
            </a:extLst>
          </p:cNvPr>
          <p:cNvSpPr/>
          <p:nvPr/>
        </p:nvSpPr>
        <p:spPr>
          <a:xfrm>
            <a:off x="53621" y="-18009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xmlns="" id="{61CC682A-3716-0045-A76E-5BAF0D6FCB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854" y="-50794"/>
            <a:ext cx="732195" cy="8858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B5833D1-1B74-5D4C-BDE2-0CE3091AD1C4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xmlns="" id="{C94FA42B-9A2B-BE44-93F4-0B0F865480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xmlns="" id="{165A59F4-01BD-C946-ADBC-A7EF458004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xmlns="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xmlns="" id="{C1741AD8-BEC1-C145-AD3A-A2C64B8A08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xmlns="" id="{C443D848-F671-DE4C-B0C0-32A23629D5D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:a16="http://schemas.microsoft.com/office/drawing/2014/main" xmlns="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xmlns="" id="{93E28C29-A471-BE43-B603-C78C79D10E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xmlns="" id="{19EF816E-18D4-B444-8B3C-894505F2CA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xmlns="" id="{16247A24-811B-7747-8287-D8FBDFA48B5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xmlns="" id="{019570AD-1ED9-944B-B220-ED184A65F4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xmlns="" id="{1748ED57-06F3-1946-B418-0591ECA3184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xmlns="" id="{33A3360B-C80D-AB4C-A4DC-6CA05AA42D0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26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05" y="664502"/>
            <a:ext cx="13699964" cy="7857565"/>
          </a:xfrm>
          <a:prstGeom prst="rect">
            <a:avLst/>
          </a:prstGeom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4317785"/>
            <a:ext cx="5873169" cy="4187001"/>
          </a:xfrm>
          <a:prstGeom prst="rect">
            <a:avLst/>
          </a:prstGeom>
        </p:spPr>
      </p:pic>
      <p:sp>
        <p:nvSpPr>
          <p:cNvPr id="28" name="object 25"/>
          <p:cNvSpPr txBox="1"/>
          <p:nvPr/>
        </p:nvSpPr>
        <p:spPr>
          <a:xfrm>
            <a:off x="3288231" y="304800"/>
            <a:ext cx="7836663" cy="320344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800" dirty="0" smtClean="0">
                <a:solidFill>
                  <a:srgbClr val="616061"/>
                </a:solidFill>
                <a:latin typeface="Montserrat-Medium"/>
                <a:cs typeface="Montserrat-Medium"/>
              </a:rPr>
              <a:t>Изменения в правила </a:t>
            </a: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4800" dirty="0">
              <a:solidFill>
                <a:srgbClr val="616061"/>
              </a:solidFill>
              <a:latin typeface="Montserrat-Medium"/>
              <a:cs typeface="Montserrat-Medium"/>
            </a:endParaRP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800" dirty="0" smtClean="0">
                <a:solidFill>
                  <a:srgbClr val="616061"/>
                </a:solidFill>
                <a:latin typeface="Montserrat-Medium"/>
                <a:cs typeface="Montserrat-Medium"/>
              </a:rPr>
              <a:t>финансового обеспечения </a:t>
            </a: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4800" dirty="0">
              <a:solidFill>
                <a:srgbClr val="616061"/>
              </a:solidFill>
              <a:latin typeface="Montserrat-Medium"/>
              <a:cs typeface="Montserrat-Medium"/>
            </a:endParaRP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800" dirty="0" smtClean="0">
                <a:solidFill>
                  <a:srgbClr val="616061"/>
                </a:solidFill>
                <a:latin typeface="Montserrat-Medium"/>
                <a:cs typeface="Montserrat-Medium"/>
              </a:rPr>
              <a:t>предупредительных мер</a:t>
            </a:r>
            <a:endParaRPr sz="4800" dirty="0">
              <a:latin typeface="Montserrat-Medium"/>
              <a:cs typeface="Montserrat-Medium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908824" y="7613493"/>
            <a:ext cx="239037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b="1" spc="20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202</a:t>
            </a:r>
            <a:r>
              <a:rPr lang="ru-RU" sz="4400" b="1" spc="20" dirty="0" smtClean="0">
                <a:solidFill>
                  <a:srgbClr val="616061"/>
                </a:solidFill>
                <a:latin typeface="Montserrat-SemiBold"/>
                <a:cs typeface="Montserrat-SemiBold"/>
              </a:rPr>
              <a:t>6</a:t>
            </a:r>
            <a:endParaRPr sz="4400" dirty="0">
              <a:latin typeface="Montserrat-SemiBold"/>
              <a:cs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9229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3555" y="-5138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351150" y="141390"/>
            <a:ext cx="12396850" cy="20684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Приобретение медицинских изделий для проведения </a:t>
            </a:r>
            <a:r>
              <a:rPr lang="ru-RU" altLang="ru-RU" sz="4800" dirty="0" err="1" smtClean="0">
                <a:cs typeface="Times New Roman" panose="02020603050405020304" pitchFamily="18" charset="0"/>
              </a:rPr>
              <a:t>предсменных</a:t>
            </a:r>
            <a:r>
              <a:rPr lang="ru-RU" altLang="ru-RU" sz="4800" dirty="0" smtClean="0">
                <a:cs typeface="Times New Roman" panose="02020603050405020304" pitchFamily="18" charset="0"/>
              </a:rPr>
              <a:t> и </a:t>
            </a:r>
            <a:r>
              <a:rPr lang="ru-RU" altLang="ru-RU" sz="4800" dirty="0" err="1" smtClean="0">
                <a:cs typeface="Times New Roman" panose="02020603050405020304" pitchFamily="18" charset="0"/>
              </a:rPr>
              <a:t>предрейсовых</a:t>
            </a:r>
            <a:r>
              <a:rPr lang="ru-RU" altLang="ru-RU" sz="4800" dirty="0" smtClean="0">
                <a:cs typeface="Times New Roman" panose="02020603050405020304" pitchFamily="18" charset="0"/>
              </a:rPr>
              <a:t> осмотров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582532" y="2895600"/>
            <a:ext cx="11669114" cy="46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AutoNum type="arabicPeriod"/>
            </a:pPr>
            <a:r>
              <a:rPr lang="ru-RU" altLang="ru-RU" sz="3600" b="1" dirty="0" smtClean="0">
                <a:solidFill>
                  <a:srgbClr val="10253F"/>
                </a:solidFill>
              </a:rPr>
              <a:t>К возможности приобретать медицинские изделия для определения алкоголя и </a:t>
            </a:r>
            <a:r>
              <a:rPr lang="ru-RU" altLang="ru-RU" sz="3600" b="1" dirty="0" err="1" smtClean="0">
                <a:solidFill>
                  <a:srgbClr val="10253F"/>
                </a:solidFill>
              </a:rPr>
              <a:t>психоактивных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 веществ добавлена возможность приобретать изделия </a:t>
            </a:r>
            <a:r>
              <a:rPr lang="ru-RU" altLang="ru-RU" sz="3600" b="1" i="1" u="sng" dirty="0" smtClean="0">
                <a:solidFill>
                  <a:srgbClr val="10253F"/>
                </a:solidFill>
              </a:rPr>
              <a:t>для измерения артериального давления и пульса.</a:t>
            </a:r>
            <a:endParaRPr lang="ru-RU" altLang="ru-RU" sz="3600" b="1" i="1" dirty="0" smtClean="0">
              <a:solidFill>
                <a:srgbClr val="10253F"/>
              </a:solidFill>
            </a:endParaRPr>
          </a:p>
          <a:p>
            <a:pPr marL="0" indent="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400" b="1" dirty="0" smtClean="0">
              <a:solidFill>
                <a:srgbClr val="10253F"/>
              </a:solidFill>
            </a:endParaRPr>
          </a:p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3600" b="1" dirty="0" smtClean="0">
                <a:solidFill>
                  <a:srgbClr val="10253F"/>
                </a:solidFill>
              </a:rPr>
              <a:t>2.   Также добавлена возможность </a:t>
            </a:r>
            <a:r>
              <a:rPr lang="ru-RU" altLang="ru-RU" sz="3600" b="1" dirty="0">
                <a:solidFill>
                  <a:srgbClr val="10253F"/>
                </a:solidFill>
              </a:rPr>
              <a:t>приобретать оборудование 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для автоматизированного дистанционного проведения этих осмотров.</a:t>
            </a:r>
          </a:p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400" b="1" dirty="0" smtClean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9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3555" y="-5138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8742" y="159036"/>
            <a:ext cx="12823847" cy="263823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400" dirty="0" smtClean="0">
                <a:cs typeface="Times New Roman" panose="02020603050405020304" pitchFamily="18" charset="0"/>
              </a:rPr>
              <a:t>Приобретение приборов</a:t>
            </a:r>
            <a:r>
              <a:rPr lang="ru-RU" altLang="ru-RU" sz="4400" dirty="0">
                <a:cs typeface="Times New Roman" panose="02020603050405020304" pitchFamily="18" charset="0"/>
              </a:rPr>
              <a:t>, устройств, оборудования для мониторинга состояния здоровья работников, занятых на работах с вредными или опасными производственными факторами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041486" y="2971800"/>
            <a:ext cx="12579885" cy="560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3600" b="1" dirty="0" smtClean="0">
                <a:solidFill>
                  <a:srgbClr val="10253F"/>
                </a:solidFill>
              </a:rPr>
              <a:t>Добавлена возможность </a:t>
            </a:r>
            <a:r>
              <a:rPr lang="ru-RU" altLang="ru-RU" sz="3600" b="1" dirty="0">
                <a:solidFill>
                  <a:srgbClr val="10253F"/>
                </a:solidFill>
              </a:rPr>
              <a:t>приобретать приборов, оборудования для оснащения медицинского пункта (здравпункта, кабинета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):</a:t>
            </a:r>
          </a:p>
          <a:p>
            <a:pPr marL="114300" indent="-5715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Tx/>
              <a:buChar char="-"/>
            </a:pPr>
            <a:r>
              <a:rPr lang="ru-RU" altLang="ru-RU" sz="3600" b="1" dirty="0" smtClean="0">
                <a:solidFill>
                  <a:srgbClr val="10253F"/>
                </a:solidFill>
              </a:rPr>
              <a:t>электрокардиографа портативного;</a:t>
            </a:r>
          </a:p>
          <a:p>
            <a:pPr marL="114300" indent="-5715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Tx/>
              <a:buChar char="-"/>
            </a:pPr>
            <a:r>
              <a:rPr lang="ru-RU" altLang="ru-RU" sz="3600" b="1" dirty="0">
                <a:solidFill>
                  <a:srgbClr val="10253F"/>
                </a:solidFill>
              </a:rPr>
              <a:t>автоматического 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дефибриллятора;</a:t>
            </a:r>
            <a:endParaRPr lang="ru-RU" altLang="ru-RU" sz="3600" b="1" dirty="0">
              <a:solidFill>
                <a:srgbClr val="10253F"/>
              </a:solidFill>
            </a:endParaRPr>
          </a:p>
          <a:p>
            <a:pPr marL="114300" indent="-5715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Tx/>
              <a:buChar char="-"/>
            </a:pPr>
            <a:r>
              <a:rPr lang="ru-RU" altLang="ru-RU" sz="3600" b="1" dirty="0">
                <a:solidFill>
                  <a:srgbClr val="10253F"/>
                </a:solidFill>
              </a:rPr>
              <a:t>аппарата для измерения артериального 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давления;</a:t>
            </a:r>
          </a:p>
          <a:p>
            <a:pPr marL="114300" indent="-5715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Tx/>
              <a:buChar char="-"/>
            </a:pPr>
            <a:r>
              <a:rPr lang="ru-RU" altLang="ru-RU" sz="3600" b="1" dirty="0">
                <a:solidFill>
                  <a:srgbClr val="10253F"/>
                </a:solidFill>
              </a:rPr>
              <a:t>кислородного 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ингалятора;</a:t>
            </a:r>
            <a:endParaRPr lang="ru-RU" altLang="ru-RU" sz="3600" b="1" dirty="0">
              <a:solidFill>
                <a:srgbClr val="10253F"/>
              </a:solidFill>
            </a:endParaRPr>
          </a:p>
          <a:p>
            <a:pPr marL="114300" indent="-5715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Tx/>
              <a:buChar char="-"/>
            </a:pPr>
            <a:r>
              <a:rPr lang="ru-RU" altLang="ru-RU" sz="3600" b="1" dirty="0">
                <a:solidFill>
                  <a:srgbClr val="10253F"/>
                </a:solidFill>
              </a:rPr>
              <a:t>аппарата для искусственной вентиляции легких 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ручного.</a:t>
            </a:r>
            <a:endParaRPr lang="ru-RU" altLang="ru-RU" sz="3600" b="1" dirty="0">
              <a:solidFill>
                <a:srgbClr val="10253F"/>
              </a:solidFill>
            </a:endParaRPr>
          </a:p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4000" b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2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3555" y="-5138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8742" y="159037"/>
            <a:ext cx="12823847" cy="22793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000" dirty="0" smtClean="0">
                <a:cs typeface="Times New Roman" panose="02020603050405020304" pitchFamily="18" charset="0"/>
              </a:rPr>
              <a:t>Приобретение приборов</a:t>
            </a:r>
            <a:r>
              <a:rPr lang="ru-RU" altLang="ru-RU" sz="4000" dirty="0">
                <a:cs typeface="Times New Roman" panose="02020603050405020304" pitchFamily="18" charset="0"/>
              </a:rPr>
              <a:t>, устройств, оборудования для мониторинга состояния здоровья работников, занятых на работах с вредными или опасными производственными факторами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012130" y="2494978"/>
            <a:ext cx="12851813" cy="658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3000" b="1" i="1" dirty="0">
                <a:solidFill>
                  <a:srgbClr val="10253F"/>
                </a:solidFill>
              </a:rPr>
              <a:t>При подтверждении расходов страхователь должен </a:t>
            </a:r>
            <a:r>
              <a:rPr lang="ru-RU" altLang="ru-RU" sz="3000" b="1" i="1" dirty="0" smtClean="0">
                <a:solidFill>
                  <a:srgbClr val="10253F"/>
                </a:solidFill>
              </a:rPr>
              <a:t>предоставить:</a:t>
            </a:r>
          </a:p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  <a:buFontTx/>
              <a:buChar char="-"/>
            </a:pPr>
            <a:r>
              <a:rPr lang="ru-RU" altLang="ru-RU" sz="3000" b="1" i="1" dirty="0" smtClean="0">
                <a:solidFill>
                  <a:srgbClr val="10253F"/>
                </a:solidFill>
              </a:rPr>
              <a:t>локальный </a:t>
            </a:r>
            <a:r>
              <a:rPr lang="ru-RU" altLang="ru-RU" sz="3000" b="1" i="1" dirty="0">
                <a:solidFill>
                  <a:srgbClr val="10253F"/>
                </a:solidFill>
              </a:rPr>
              <a:t>нормативный акт по созданию медицинского пункта </a:t>
            </a:r>
            <a:r>
              <a:rPr lang="ru-RU" altLang="ru-RU" sz="3000" b="1" i="1" dirty="0" smtClean="0">
                <a:solidFill>
                  <a:srgbClr val="10253F"/>
                </a:solidFill>
              </a:rPr>
              <a:t>(</a:t>
            </a:r>
            <a:r>
              <a:rPr lang="ru-RU" altLang="ru-RU" sz="3000" b="1" i="1" dirty="0">
                <a:solidFill>
                  <a:srgbClr val="10253F"/>
                </a:solidFill>
              </a:rPr>
              <a:t>здравпункта, кабинета</a:t>
            </a:r>
            <a:r>
              <a:rPr lang="ru-RU" altLang="ru-RU" sz="3000" b="1" i="1" dirty="0" smtClean="0">
                <a:solidFill>
                  <a:srgbClr val="10253F"/>
                </a:solidFill>
              </a:rPr>
              <a:t>);</a:t>
            </a:r>
          </a:p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3000" b="1" i="1" dirty="0" smtClean="0">
                <a:solidFill>
                  <a:srgbClr val="10253F"/>
                </a:solidFill>
              </a:rPr>
              <a:t>- копию </a:t>
            </a:r>
            <a:r>
              <a:rPr lang="ru-RU" altLang="ru-RU" sz="3000" b="1" i="1" dirty="0">
                <a:solidFill>
                  <a:srgbClr val="10253F"/>
                </a:solidFill>
              </a:rPr>
              <a:t>договора на приобретение </a:t>
            </a:r>
            <a:r>
              <a:rPr lang="ru-RU" altLang="ru-RU" sz="3000" b="1" i="1" dirty="0" smtClean="0">
                <a:solidFill>
                  <a:srgbClr val="10253F"/>
                </a:solidFill>
              </a:rPr>
              <a:t>этого </a:t>
            </a:r>
            <a:r>
              <a:rPr lang="ru-RU" altLang="ru-RU" sz="3000" b="1" i="1" dirty="0">
                <a:solidFill>
                  <a:srgbClr val="10253F"/>
                </a:solidFill>
              </a:rPr>
              <a:t>оборудования;</a:t>
            </a:r>
          </a:p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3000" b="1" i="1" dirty="0" smtClean="0">
                <a:solidFill>
                  <a:srgbClr val="10253F"/>
                </a:solidFill>
              </a:rPr>
              <a:t>- копии </a:t>
            </a:r>
            <a:r>
              <a:rPr lang="ru-RU" altLang="ru-RU" sz="3000" b="1" i="1" dirty="0">
                <a:solidFill>
                  <a:srgbClr val="10253F"/>
                </a:solidFill>
              </a:rPr>
              <a:t>документов, обосновывающих приобретение страхователем оборудования и их количество;</a:t>
            </a:r>
          </a:p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3000" b="1" i="1" dirty="0" smtClean="0">
                <a:solidFill>
                  <a:srgbClr val="10253F"/>
                </a:solidFill>
              </a:rPr>
              <a:t>- техническую </a:t>
            </a:r>
            <a:r>
              <a:rPr lang="ru-RU" altLang="ru-RU" sz="3000" b="1" i="1" dirty="0">
                <a:solidFill>
                  <a:srgbClr val="10253F"/>
                </a:solidFill>
              </a:rPr>
              <a:t>документацию, подтверждающую использование указанного оборудования</a:t>
            </a:r>
            <a:r>
              <a:rPr lang="ru-RU" altLang="ru-RU" sz="3000" b="1" i="1" dirty="0" smtClean="0">
                <a:solidFill>
                  <a:srgbClr val="10253F"/>
                </a:solidFill>
              </a:rPr>
              <a:t>;</a:t>
            </a:r>
            <a:endParaRPr lang="ru-RU" altLang="ru-RU" sz="3000" b="1" i="1" dirty="0">
              <a:solidFill>
                <a:srgbClr val="10253F"/>
              </a:solidFill>
            </a:endParaRPr>
          </a:p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3000" b="1" i="1" dirty="0" smtClean="0">
                <a:solidFill>
                  <a:srgbClr val="10253F"/>
                </a:solidFill>
              </a:rPr>
              <a:t>- перечень </a:t>
            </a:r>
            <a:r>
              <a:rPr lang="ru-RU" altLang="ru-RU" sz="3000" b="1" i="1" dirty="0">
                <a:solidFill>
                  <a:srgbClr val="10253F"/>
                </a:solidFill>
              </a:rPr>
              <a:t>приобретаемого оборудования с указанием количества, стоимости и номеров регистрационных </a:t>
            </a:r>
            <a:r>
              <a:rPr lang="ru-RU" altLang="ru-RU" sz="3000" b="1" i="1" dirty="0" smtClean="0">
                <a:solidFill>
                  <a:srgbClr val="10253F"/>
                </a:solidFill>
              </a:rPr>
              <a:t>удостоверений </a:t>
            </a:r>
            <a:r>
              <a:rPr lang="ru-RU" altLang="ru-RU" sz="3000" b="1" i="1" u="sng" dirty="0" smtClean="0">
                <a:solidFill>
                  <a:srgbClr val="10253F"/>
                </a:solidFill>
              </a:rPr>
              <a:t>(оборудование должно быть </a:t>
            </a:r>
            <a:r>
              <a:rPr lang="ru-RU" altLang="ru-RU" sz="3000" b="1" i="1" u="sng" dirty="0">
                <a:solidFill>
                  <a:srgbClr val="10253F"/>
                </a:solidFill>
              </a:rPr>
              <a:t>зарегистрировано государственный реестр медицинских изделий и организаций (индивидуальных предпринимателей), осуществляющих производство и изготовление медицинских </a:t>
            </a:r>
            <a:r>
              <a:rPr lang="ru-RU" altLang="ru-RU" sz="3000" b="1" i="1" u="sng" dirty="0" smtClean="0">
                <a:solidFill>
                  <a:srgbClr val="10253F"/>
                </a:solidFill>
              </a:rPr>
              <a:t>изделий).</a:t>
            </a:r>
            <a:endParaRPr lang="ru-RU" altLang="ru-RU" sz="3000" b="1" i="1" u="sng" dirty="0">
              <a:solidFill>
                <a:srgbClr val="10253F"/>
              </a:solidFill>
            </a:endParaRPr>
          </a:p>
          <a:p>
            <a:pPr marL="0" indent="-457200" defTabSz="449263" fontAlgn="base">
              <a:spcBef>
                <a:spcPct val="0"/>
              </a:spcBef>
              <a:buClr>
                <a:srgbClr val="10253F"/>
              </a:buClr>
            </a:pPr>
            <a:endParaRPr lang="ru-RU" altLang="ru-RU" b="1" i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7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68921" y="143696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11962" y="161846"/>
            <a:ext cx="12424855" cy="166695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/>
              <a:t>Финансовое обеспечение предупредительных мер в </a:t>
            </a:r>
            <a:r>
              <a:rPr lang="ru-RU" sz="4000" dirty="0" smtClean="0"/>
              <a:t>2025 </a:t>
            </a:r>
            <a:r>
              <a:rPr lang="ru-RU" sz="4000" dirty="0"/>
              <a:t>году в разрезе </a:t>
            </a:r>
            <a:r>
              <a:rPr lang="ru-RU" sz="4000" dirty="0" smtClean="0"/>
              <a:t>мероприятий</a:t>
            </a:r>
          </a:p>
          <a:p>
            <a:r>
              <a:rPr lang="ru-RU" altLang="ru-RU" sz="4000" dirty="0" smtClean="0"/>
              <a:t>Всего израсходовано почти 323 млн. руб. </a:t>
            </a:r>
            <a:endParaRPr lang="ru-RU" altLang="ru-RU" sz="4000" dirty="0"/>
          </a:p>
        </p:txBody>
      </p:sp>
      <p:pic>
        <p:nvPicPr>
          <p:cNvPr id="44" name="i-main-pic" descr="Картинка 13 из 159557">
            <a:hlinkClick r:id="rId18" tgtFrame="_blank"/>
          </p:cNvPr>
          <p:cNvPicPr/>
          <p:nvPr/>
        </p:nvPicPr>
        <p:blipFill rotWithShape="1">
          <a:blip r:embed="rId19"/>
          <a:srcRect l="12774" r="12688"/>
          <a:stretch/>
        </p:blipFill>
        <p:spPr bwMode="auto">
          <a:xfrm>
            <a:off x="12928600" y="6695164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758" y="7061154"/>
            <a:ext cx="2232248" cy="172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Изображение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8633" y="7061154"/>
            <a:ext cx="2484863" cy="1659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7" name="Picture 4" descr="Центр реабилитации «Фсс рф омский» [Омск] — официальный сайт. Путёвки на  2021 год, цены, фото, отзывы туристов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83" y="6935689"/>
            <a:ext cx="2518792" cy="18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981968"/>
              </p:ext>
            </p:extLst>
          </p:nvPr>
        </p:nvGraphicFramePr>
        <p:xfrm>
          <a:off x="3175000" y="1958655"/>
          <a:ext cx="12363904" cy="4736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1731"/>
                <a:gridCol w="2319490"/>
                <a:gridCol w="2152683"/>
              </a:tblGrid>
              <a:tr h="1332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3000" b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расходов</a:t>
                      </a:r>
                    </a:p>
                    <a:p>
                      <a:pPr algn="ctr" fontAlgn="ctr"/>
                      <a:r>
                        <a:rPr lang="ru-RU" sz="3000" b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средств индивидуальной защиты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Периодические медицинские осмотры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Санаторно-курортное лечение работников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Специальная оценка условий труда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 профессиональных рисков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по охране труда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9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мероприятия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6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51557" y="277534"/>
            <a:ext cx="11210643" cy="162746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200" dirty="0" smtClean="0"/>
              <a:t>Согласно </a:t>
            </a:r>
            <a:r>
              <a:rPr lang="ru-RU" altLang="ru-RU" sz="3200" dirty="0"/>
              <a:t>действующим </a:t>
            </a:r>
            <a:r>
              <a:rPr lang="ru-RU" altLang="ru-RU" sz="3200" dirty="0" smtClean="0"/>
              <a:t>нормативно-правовым </a:t>
            </a:r>
            <a:r>
              <a:rPr lang="ru-RU" altLang="ru-RU" sz="3200" dirty="0"/>
              <a:t>актам финансовое обеспечение предупредительных мер носит заявительный </a:t>
            </a:r>
            <a:r>
              <a:rPr lang="ru-RU" altLang="ru-RU" sz="3200" dirty="0" smtClean="0"/>
              <a:t>характер</a:t>
            </a:r>
            <a:endParaRPr lang="ru-RU" alt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74284" y="2362200"/>
            <a:ext cx="1151651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Страхователь </a:t>
            </a:r>
            <a:r>
              <a:rPr lang="ru-RU" altLang="ru-RU" sz="26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до 01 августа</a:t>
            </a:r>
            <a:r>
              <a:rPr lang="ru-RU" altLang="ru-RU" sz="2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может обратиться в территориальный </a:t>
            </a: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 Фонда по месту своей регистрации, с </a:t>
            </a: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заявлением и планом финансового обеспечения. </a:t>
            </a:r>
          </a:p>
          <a:p>
            <a:pPr marL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плане финансового обеспечения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указываются наименование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предупредительных мер и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планируемые суммы расходов. </a:t>
            </a:r>
          </a:p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Заявление может быть подано в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электронном виде или на бумажном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носителе.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Других </a:t>
            </a:r>
            <a:r>
              <a:rPr lang="ru-RU" altLang="ru-RU" sz="2600" b="1" dirty="0">
                <a:solidFill>
                  <a:srgbClr val="7030A0"/>
                </a:solidFill>
                <a:cs typeface="Times New Roman" panose="02020603050405020304" pitchFamily="18" charset="0"/>
              </a:rPr>
              <a:t>документов </a:t>
            </a:r>
            <a:r>
              <a:rPr lang="ru-RU" altLang="ru-RU" sz="2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предоставлять не требуется</a:t>
            </a:r>
            <a:endParaRPr lang="ru-RU" altLang="ru-RU" sz="2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59794" y="7325857"/>
            <a:ext cx="113182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sz="2600" b="1" dirty="0" smtClean="0">
                <a:solidFill>
                  <a:srgbClr val="7030A0"/>
                </a:solidFill>
              </a:rPr>
              <a:t>Исключение - Приобретение </a:t>
            </a:r>
            <a:r>
              <a:rPr lang="ru-RU" sz="2600" b="1" dirty="0">
                <a:solidFill>
                  <a:srgbClr val="7030A0"/>
                </a:solidFill>
              </a:rPr>
              <a:t>в рамках модернизации основных производств приборов, устройств, оборудования, обеспечивающих безопасное ведение горных </a:t>
            </a:r>
            <a:r>
              <a:rPr lang="ru-RU" sz="2600" b="1" dirty="0" smtClean="0">
                <a:solidFill>
                  <a:srgbClr val="7030A0"/>
                </a:solidFill>
              </a:rPr>
              <a:t>работ) </a:t>
            </a:r>
            <a:endParaRPr lang="ru-RU" sz="2600" b="1" dirty="0">
              <a:solidFill>
                <a:srgbClr val="7030A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47400" y="3565216"/>
            <a:ext cx="3921224" cy="27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751143" y="304800"/>
            <a:ext cx="11210643" cy="276493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000" dirty="0" smtClean="0"/>
              <a:t>Согласно </a:t>
            </a:r>
            <a:r>
              <a:rPr lang="ru-RU" altLang="ru-RU" sz="4000" dirty="0"/>
              <a:t>действующим </a:t>
            </a:r>
            <a:r>
              <a:rPr lang="ru-RU" altLang="ru-RU" sz="4000" dirty="0" smtClean="0"/>
              <a:t>нормативно-правовым </a:t>
            </a:r>
            <a:r>
              <a:rPr lang="ru-RU" altLang="ru-RU" sz="4000" dirty="0"/>
              <a:t>актам финансовое обеспечение предупредительных мер носит заявительный </a:t>
            </a:r>
            <a:r>
              <a:rPr lang="ru-RU" altLang="ru-RU" sz="4000" dirty="0" smtClean="0"/>
              <a:t>характер</a:t>
            </a:r>
            <a:endParaRPr lang="ru-RU" altLang="ru-RU" sz="4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74278" y="3399314"/>
            <a:ext cx="115165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Срок принятия </a:t>
            </a:r>
            <a:r>
              <a:rPr lang="ru-RU" alt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решения территориальным органом </a:t>
            </a:r>
            <a:r>
              <a:rPr lang="ru-RU" altLang="ru-RU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СФР о </a:t>
            </a:r>
            <a:r>
              <a:rPr lang="ru-RU" alt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финансовом обеспечении предупредительных мер или об отказе в финансовом обеспечении предупредительных мер принимается </a:t>
            </a:r>
            <a:r>
              <a:rPr lang="ru-RU" altLang="ru-RU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снижен с </a:t>
            </a:r>
            <a:r>
              <a:rPr lang="ru-RU" altLang="ru-RU" sz="3600" b="1" i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 до </a:t>
            </a:r>
            <a:r>
              <a:rPr lang="ru-RU" altLang="ru-RU" sz="3600" b="1" i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9 </a:t>
            </a:r>
            <a:r>
              <a:rPr lang="ru-RU" alt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рабочих дней со дня получения заявления и плана финансового </a:t>
            </a:r>
            <a:r>
              <a:rPr lang="ru-RU" altLang="ru-RU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обеспечения.</a:t>
            </a:r>
          </a:p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3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56544" y="15234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25964" y="244599"/>
            <a:ext cx="11441036" cy="23462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200" dirty="0" smtClean="0"/>
              <a:t>Территориальный орган Фонда в течение </a:t>
            </a:r>
          </a:p>
          <a:p>
            <a:r>
              <a:rPr lang="ru-RU" altLang="ru-RU" sz="3200" u="sng" dirty="0" smtClean="0">
                <a:solidFill>
                  <a:schemeClr val="bg2"/>
                </a:solidFill>
              </a:rPr>
              <a:t>9 рабочих дней </a:t>
            </a:r>
          </a:p>
          <a:p>
            <a:r>
              <a:rPr lang="ru-RU" altLang="ru-RU" sz="3200" dirty="0" smtClean="0"/>
              <a:t>принимает решение о финансовом обеспечении предупредительных или об отказе в финансовом обеспечении предупредительных мер</a:t>
            </a:r>
            <a:endParaRPr lang="ru-RU" alt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33166" y="2775620"/>
            <a:ext cx="1234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ПРИЧИНЫ ОТКАЗА </a:t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3600" b="1" dirty="0">
                <a:solidFill>
                  <a:srgbClr val="C00000"/>
                </a:solidFill>
              </a:rPr>
              <a:t>в финансовом обеспечении предупредительных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мер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43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6352" y="4138998"/>
            <a:ext cx="2111737" cy="3100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4" name="Прямоугольник 43"/>
          <p:cNvSpPr/>
          <p:nvPr/>
        </p:nvSpPr>
        <p:spPr>
          <a:xfrm>
            <a:off x="5765800" y="4008606"/>
            <a:ext cx="9601200" cy="468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en-US" alt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если на день подачи заявления у страхователя имеются непогашенные недоимка, задолженность по пеням и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штрафам;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dirty="0" smtClean="0">
              <a:solidFill>
                <a:srgbClr val="C00000"/>
              </a:solidFill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если </a:t>
            </a:r>
            <a:r>
              <a:rPr lang="ru-RU" alt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предусмотренные бюджетом Фонда средства на финансовое обеспечение предупредительных мер на текущий год полностью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распределены;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sz="2800" b="1" i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документы представлены </a:t>
            </a:r>
            <a:r>
              <a:rPr lang="ru-RU" altLang="ru-RU" sz="2800" b="1" i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страхователем не в полном </a:t>
            </a:r>
            <a:r>
              <a:rPr lang="ru-RU" altLang="ru-RU" sz="2800" b="1" i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объеме;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i="1" u="sng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sz="2800" b="1" i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представленные страхователем документы содержат недостоверную </a:t>
            </a:r>
            <a:r>
              <a:rPr lang="ru-RU" altLang="ru-RU" sz="2800" b="1" i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информацию.</a:t>
            </a:r>
            <a:endParaRPr lang="ru-RU" altLang="ru-RU" sz="2800" b="1" i="1" u="sng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endParaRPr lang="ru-RU" alt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47130" y="8323486"/>
            <a:ext cx="1231479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случае отказа страхователь </a:t>
            </a:r>
            <a:r>
              <a:rPr lang="ru-RU" altLang="ru-RU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вправе повторно, </a:t>
            </a:r>
            <a:r>
              <a:rPr lang="ru-RU" altLang="ru-RU" sz="3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 1 августа </a:t>
            </a:r>
            <a:r>
              <a:rPr lang="ru-RU" alt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обратиться </a:t>
            </a:r>
            <a:r>
              <a:rPr lang="ru-RU" altLang="ru-RU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 </a:t>
            </a:r>
            <a:r>
              <a:rPr lang="ru-RU" alt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заявлением. </a:t>
            </a:r>
            <a:endParaRPr lang="ru-RU" altLang="ru-RU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1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03200" y="169095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68878" y="163162"/>
            <a:ext cx="10652524" cy="18933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400" dirty="0" smtClean="0"/>
              <a:t>Изменение плана финансового обеспечения предупредительных мер после получения разрешения</a:t>
            </a:r>
            <a:endParaRPr lang="ru-RU" altLang="ru-RU" sz="4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55870" y="2132670"/>
            <a:ext cx="12187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1) Страхователь может самостоятельно (без обращения в Фонд) внести изменения в план финансового обеспечения в пределах выделенной суммы;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55869" y="3742888"/>
            <a:ext cx="89043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2) Страхователь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не позднее 15 октября </a:t>
            </a:r>
            <a:r>
              <a:rPr lang="ru-RU" sz="3200" b="1" i="1" u="sng" dirty="0" smtClean="0">
                <a:solidFill>
                  <a:srgbClr val="00863D"/>
                </a:solidFill>
              </a:rPr>
              <a:t>(раньше было до 1 сентября) </a:t>
            </a:r>
            <a:r>
              <a:rPr lang="ru-RU" sz="3200" b="1" dirty="0">
                <a:solidFill>
                  <a:srgbClr val="002060"/>
                </a:solidFill>
              </a:rPr>
              <a:t>может обратиться за увеличением разрешенной суммы финансового обеспечения предупредительных мер (если эта сумма меньше расчетной</a:t>
            </a:r>
            <a:r>
              <a:rPr lang="ru-RU" sz="3200" b="1" dirty="0" smtClean="0">
                <a:solidFill>
                  <a:srgbClr val="002060"/>
                </a:solidFill>
              </a:rPr>
              <a:t>).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60200" y="4287173"/>
            <a:ext cx="3893753" cy="33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2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24095" y="141391"/>
            <a:ext cx="10128076" cy="14691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000" dirty="0" smtClean="0"/>
              <a:t>Возмещение средств, израсходованных страхователем на предупредительные меры</a:t>
            </a:r>
            <a:endParaRPr lang="ru-RU" altLang="ru-RU" sz="4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03600" y="1874593"/>
            <a:ext cx="11658600" cy="549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ts val="1200"/>
              </a:spcAft>
              <a:buClr>
                <a:srgbClr val="DB1318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Страхователь после выполнения и оплаты предупредительных мер (полностью или частично) в срок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 позднее 15 ноября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обращается с заявлением о возмещении.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 заявлению прикладываются: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u="sng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 Отчет о произведенных расходах на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финансовое обеспечение предупредительных мер;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2) Копия (выписка) из коллективного договора (соглашения по охране труда) или локального нормативного акта о реализуемых мероприятиях по охране труда;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3) Платежные документы;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4) Документы, обосновывающие произведенные расходы (для каждого мероприятия Правилами предусмотрен свой набор документов).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Копии документов заверяются печатью страхователя (при наличии).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400" b="1" i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400" b="1" i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43" name="Picture 2" descr="https://sheksnainfo.ru/upload/iblock/97a/97a0fbd6ec83bee767ef2e2e692d5d59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38078" r="55393" b="20129"/>
          <a:stretch/>
        </p:blipFill>
        <p:spPr bwMode="auto">
          <a:xfrm>
            <a:off x="13018454" y="2590800"/>
            <a:ext cx="20328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5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0385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19016" y="355060"/>
            <a:ext cx="11240340" cy="24009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200" dirty="0" smtClean="0"/>
              <a:t>Территориальный орган Фонда в течение </a:t>
            </a:r>
          </a:p>
          <a:p>
            <a:r>
              <a:rPr lang="ru-RU" altLang="ru-RU" sz="3200" u="sng" dirty="0" smtClean="0">
                <a:solidFill>
                  <a:schemeClr val="bg2"/>
                </a:solidFill>
              </a:rPr>
              <a:t>15 рабочих дней </a:t>
            </a:r>
          </a:p>
          <a:p>
            <a:r>
              <a:rPr lang="ru-RU" altLang="ru-RU" sz="3200" dirty="0" smtClean="0"/>
              <a:t>принимает решение о возмещении расходов или об отказе в  возмещении расходов на финансовое обеспечение предупредительных мер</a:t>
            </a:r>
            <a:endParaRPr lang="ru-RU" alt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193834" y="2971800"/>
            <a:ext cx="8365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ПРИЧИНЫ ОТКАЗА </a:t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3600" b="1" dirty="0">
                <a:solidFill>
                  <a:srgbClr val="C00000"/>
                </a:solidFill>
              </a:rPr>
              <a:t>в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возмещении расходов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43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5660" y="3451112"/>
            <a:ext cx="1890139" cy="2416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4" name="Прямоугольник 43"/>
          <p:cNvSpPr/>
          <p:nvPr/>
        </p:nvSpPr>
        <p:spPr>
          <a:xfrm>
            <a:off x="6070599" y="4332058"/>
            <a:ext cx="9220201" cy="158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en-US" alt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предоставленные документы содержат недостоверную информацию;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Документы предоставлены не в полном объеме.</a:t>
            </a:r>
            <a:endParaRPr lang="ru-RU" alt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23760" y="6263550"/>
            <a:ext cx="11705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При выявлении ошибок и замечаний в ходе проверки документов страхователь вправе в течение 5 дней после получения извещения о них повторно направить исправленные документы.</a:t>
            </a:r>
            <a:endParaRPr lang="ru-RU" altLang="ru-RU" sz="2800" b="1" i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43061" y="7245806"/>
            <a:ext cx="11556391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Tx/>
              <a:buFontTx/>
              <a:buNone/>
            </a:pPr>
            <a:endParaRPr lang="ru-RU" altLang="ru-RU" sz="2800" b="1" i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615243" y="480009"/>
            <a:ext cx="1125940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целях управления профессиональными рисками Фонд наряду со страхователями участвует в </a:t>
            </a:r>
            <a:r>
              <a:rPr lang="ru-RU" altLang="ru-RU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софинансировании</a:t>
            </a: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целого ряда мероприятий, направленных на сокращение производственного травматизма и профессиональной заболеваемости</a:t>
            </a:r>
            <a:r>
              <a:rPr lang="ru-RU" altLang="ru-RU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</a:t>
            </a: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2001 года, Фонд принимает решения о направлении страхователями до </a:t>
            </a:r>
            <a:r>
              <a:rPr lang="ru-RU" altLang="ru-RU" sz="3200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20 процентов </a:t>
            </a: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сумм страховых взносов на обязательное социальное страхование от несчастных случаев на производстве и профессиональных заболеваний на финансовое обеспечение предупредительных </a:t>
            </a:r>
            <a:r>
              <a:rPr lang="ru-RU" altLang="ru-RU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мер.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Объем </a:t>
            </a: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средств может быть увеличен </a:t>
            </a:r>
            <a:r>
              <a:rPr lang="ru-RU" sz="3200" b="1" u="sng" dirty="0">
                <a:solidFill>
                  <a:srgbClr val="7030A0"/>
                </a:solidFill>
                <a:ea typeface="+mj-ea"/>
                <a:cs typeface="Times New Roman" panose="02020603050405020304" pitchFamily="18" charset="0"/>
              </a:rPr>
              <a:t>до </a:t>
            </a:r>
            <a:r>
              <a:rPr lang="ru-RU" sz="3200" b="1" u="sng" dirty="0" smtClean="0">
                <a:solidFill>
                  <a:srgbClr val="7030A0"/>
                </a:solidFill>
                <a:ea typeface="+mj-ea"/>
                <a:cs typeface="Times New Roman" panose="02020603050405020304" pitchFamily="18" charset="0"/>
              </a:rPr>
              <a:t>30 процентов </a:t>
            </a: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сумм страховых взносов при условии направление на оздоровление работников </a:t>
            </a:r>
            <a:r>
              <a:rPr lang="ru-RU" sz="3200" b="1" dirty="0" err="1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предпенсионного</a:t>
            </a: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и пенсионного возраста </a:t>
            </a:r>
            <a:r>
              <a:rPr lang="ru-RU" sz="32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организациях, осуществляющих санаторно-курортное </a:t>
            </a:r>
            <a:r>
              <a:rPr lang="ru-RU" sz="32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1589476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79400" y="17780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132302" y="665614"/>
            <a:ext cx="11463297" cy="2229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5400" dirty="0" smtClean="0"/>
              <a:t>Правила финансового обеспечения и более подробная информация:</a:t>
            </a:r>
            <a:endParaRPr lang="ru-RU" altLang="ru-RU" sz="5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641275" y="3429000"/>
            <a:ext cx="1195432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регионального отделения:</a:t>
            </a:r>
          </a:p>
          <a:p>
            <a:r>
              <a:rPr lang="en-US" sz="4300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43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://sfr.gov.ru/branches/primorye/info/~0/8185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канал, Ссылка-приглашение:</a:t>
            </a:r>
          </a:p>
          <a:p>
            <a:r>
              <a:rPr lang="en-US" sz="4400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t.me/Strahovateli_035</a:t>
            </a:r>
            <a:endParaRPr lang="ru-RU" sz="4400" b="1" dirty="0" smtClean="0">
              <a:solidFill>
                <a:srgbClr val="0086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ru-RU" sz="4400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Риски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sz="4400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42361) 3-02-36</a:t>
            </a:r>
            <a:endParaRPr lang="en-US" sz="4400" dirty="0" smtClean="0">
              <a:solidFill>
                <a:srgbClr val="00863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1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25124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pic>
        <p:nvPicPr>
          <p:cNvPr id="41" name="Picture 4" descr="https://scontent.fuln9-1.fna.fbcdn.net/v/t1.6435-9/fr/cp0/e15/q65/139100000_107071311355970_5075806732570564076_n.jpg?_nc_cat=106&amp;ccb=1-5&amp;_nc_sid=dd9801&amp;_nc_ohc=b8JWnkTwqdwAX8NShk3&amp;_nc_ht=scontent.fuln9-1.fna&amp;oh=be45ac7aac0924f45595883493a67796&amp;oe=6166CA9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48" y="141391"/>
            <a:ext cx="7222952" cy="31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Достопримечательности Владивостока – 18 фото - картинки - Фото мир природы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94" y="3194555"/>
            <a:ext cx="389766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ткрой Владивосток: Мосты Владивостока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29" y="3276600"/>
            <a:ext cx="6858000" cy="30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30 лучших достопримечательностей Владивостока - описание и фото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7" y="5499403"/>
            <a:ext cx="3766723" cy="24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Памятник амурскому тигру - Владивосток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5943600"/>
            <a:ext cx="4038600" cy="19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бъект 2"/>
          <p:cNvSpPr txBox="1">
            <a:spLocks/>
          </p:cNvSpPr>
          <p:nvPr/>
        </p:nvSpPr>
        <p:spPr>
          <a:xfrm>
            <a:off x="5722553" y="8034282"/>
            <a:ext cx="8481911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5200" b="1" kern="0" spc="-1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 ЗА  ВНИМАНИЕ!</a:t>
            </a:r>
            <a:endParaRPr lang="en-US" sz="5200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51400" y="480009"/>
            <a:ext cx="9906000" cy="1075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Основные мероприятия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664773" y="2438400"/>
            <a:ext cx="11079389" cy="566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 typeface="Times New Roman" panose="02020603050405020304" pitchFamily="18" charset="0"/>
              <a:buAutoNum type="arabicPeriod"/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Проведение специальной оценки условий </a:t>
            </a:r>
            <a:endParaRPr lang="ru-RU" altLang="ru-RU" b="1" dirty="0" smtClean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труда;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2. Приобретение </a:t>
            </a: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работникам средств </a:t>
            </a:r>
            <a:endParaRPr lang="ru-RU" altLang="ru-RU" b="1" dirty="0" smtClean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индивидуальной защиты;</a:t>
            </a:r>
            <a:endParaRPr lang="ru-RU" altLang="ru-RU" b="1" dirty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3. Проведение </a:t>
            </a: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обязательных периодических медицинских </a:t>
            </a: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осмотров работников</a:t>
            </a: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288000" indent="-45720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4. Санаторно-курортное </a:t>
            </a: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лечение работников, занятых на работах с вредными и (или) опасными производственными </a:t>
            </a: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факторами, а также санаторно-курортное лечение работников </a:t>
            </a:r>
            <a:r>
              <a:rPr lang="ru-RU" altLang="ru-RU" b="1" dirty="0" err="1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предпенсионного</a:t>
            </a:r>
            <a:r>
              <a:rPr lang="ru-RU" altLang="ru-RU" b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и пенсионного возраста;</a:t>
            </a:r>
            <a:endParaRPr lang="ru-RU" altLang="ru-RU" b="1" dirty="0" smtClean="0">
              <a:solidFill>
                <a:srgbClr val="10253F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00" y="2209800"/>
            <a:ext cx="2253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5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268921" y="143696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920811" y="381000"/>
            <a:ext cx="11505019" cy="13439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Менее востребованные  мероприятия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938181" y="2069883"/>
            <a:ext cx="11833489" cy="671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5. Обучение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по охране труда отдельных категорий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застрахованных;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6. Обеспечение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работников лечебно-профилактическим питанием;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7. Приобретение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приборов для определения наличия алкоголя (</a:t>
            </a:r>
            <a:r>
              <a:rPr lang="ru-RU" altLang="ru-RU" sz="2000" b="1" i="1" dirty="0" err="1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алкотестеры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8. Приобретение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приборов контроля за режимом </a:t>
            </a:r>
            <a:endParaRPr lang="ru-RU" altLang="ru-RU" sz="2000" b="1" i="1" dirty="0" smtClean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труда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и отдыха водителей (</a:t>
            </a:r>
            <a:r>
              <a:rPr lang="ru-RU" altLang="ru-RU" sz="2000" b="1" i="1" dirty="0" err="1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тахографов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9. Приобретение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страхователями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аптечек;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10.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Мероприятия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по приведению уровней воздействия </a:t>
            </a:r>
            <a:endParaRPr lang="ru-RU" altLang="ru-RU" sz="2000" b="1" i="1" dirty="0" smtClean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  вредных или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факторов в норму;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11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Обеспечение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бесплатной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выдачи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молока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работникам;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12. Приобретение приборов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устройств оборудования: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- для обеспечения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безопасности работников и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контроля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за безопасным ведением работ в рамках технологических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процессов;</a:t>
            </a:r>
            <a:endParaRPr lang="ru-RU" altLang="ru-RU" sz="2000" b="1" i="1" dirty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- для проведения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обучения по вопросам безопасного ведения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работ;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- для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мониторинга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состояния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здоровья работников, занятых на работах с вредными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или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опасными производственными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факторами.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13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Приобретение 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в рамках модернизации основных производств приборов, устройств, оборудования, обеспечивающих безопасное ведение горных работ </a:t>
            </a:r>
            <a:endParaRPr lang="ru-RU" altLang="ru-RU" sz="2000" b="1" i="1" dirty="0" smtClean="0">
              <a:solidFill>
                <a:srgbClr val="10253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 smtClean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14. Проведение оценки профессиональных рисков</a:t>
            </a:r>
            <a:endParaRPr lang="ru-RU" altLang="ru-RU" sz="2000" b="1" dirty="0" smtClean="0">
              <a:solidFill>
                <a:srgbClr val="10253F"/>
              </a:solidFill>
              <a:latin typeface="+mn-lt"/>
            </a:endParaRPr>
          </a:p>
        </p:txBody>
      </p:sp>
      <p:pic>
        <p:nvPicPr>
          <p:cNvPr id="44" name="i-main-pic" descr="Картинка 13 из 159557">
            <a:hlinkClick r:id="rId18" tgtFrame="_blank"/>
          </p:cNvPr>
          <p:cNvPicPr/>
          <p:nvPr/>
        </p:nvPicPr>
        <p:blipFill rotWithShape="1">
          <a:blip r:embed="rId19"/>
          <a:srcRect l="12774" r="12688"/>
          <a:stretch/>
        </p:blipFill>
        <p:spPr bwMode="auto">
          <a:xfrm>
            <a:off x="12319000" y="3368338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12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4677189" y="281986"/>
            <a:ext cx="9572950" cy="2297009"/>
            <a:chOff x="296" y="2880"/>
            <a:chExt cx="5158" cy="1079"/>
          </a:xfrm>
        </p:grpSpPr>
        <p:grpSp>
          <p:nvGrpSpPr>
            <p:cNvPr id="42" name="Group 4"/>
            <p:cNvGrpSpPr>
              <a:grpSpLocks/>
            </p:cNvGrpSpPr>
            <p:nvPr/>
          </p:nvGrpSpPr>
          <p:grpSpPr bwMode="auto">
            <a:xfrm>
              <a:off x="2025" y="2880"/>
              <a:ext cx="3429" cy="1036"/>
              <a:chOff x="2025" y="2880"/>
              <a:chExt cx="3429" cy="1036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8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" y="2880"/>
                <a:ext cx="2060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81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10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19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" y="2880"/>
                <a:ext cx="1321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27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10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20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72"/>
            <a:stretch>
              <a:fillRect/>
            </a:stretch>
          </p:blipFill>
          <p:spPr bwMode="auto">
            <a:xfrm>
              <a:off x="296" y="2880"/>
              <a:ext cx="1619" cy="1079"/>
            </a:xfrm>
            <a:prstGeom prst="rect">
              <a:avLst/>
            </a:prstGeom>
            <a:noFill/>
            <a:ln>
              <a:noFill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10000"/>
                    </a:blip>
                    <a:srcRect b="1157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3802798" y="3032407"/>
            <a:ext cx="112594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449263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ru-RU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 января 2025 </a:t>
            </a:r>
            <a:r>
              <a:rPr lang="ru-RU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года вступили в силу изменения в Правила </a:t>
            </a:r>
            <a:r>
              <a:rPr lang="ru-RU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финансового обеспечения предупредительных мер утверждены   Приказом   Минтруда   России    от    11.07.2024    №   347н </a:t>
            </a:r>
          </a:p>
          <a:p>
            <a:pPr marL="0" lvl="2" algn="ctr" defTabSz="449263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endParaRPr lang="ru-RU" sz="4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2" algn="ctr" defTabSz="449263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ru-RU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утверждены Приказом   Минтруда   России    от    </a:t>
            </a:r>
            <a:r>
              <a:rPr lang="ru-RU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08.08.2025    </a:t>
            </a:r>
            <a:r>
              <a:rPr lang="ru-RU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№   </a:t>
            </a:r>
            <a:r>
              <a:rPr lang="ru-RU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497н )</a:t>
            </a:r>
            <a:endParaRPr lang="ru-RU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endParaRPr lang="ru-RU" alt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9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82598" y="9484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51400" y="480009"/>
            <a:ext cx="9906000" cy="1075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Обучение по охране труда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088286" y="1752600"/>
            <a:ext cx="12689934" cy="69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49263" fontAlgn="base">
              <a:spcBef>
                <a:spcPct val="0"/>
              </a:spcBef>
              <a:buClr>
                <a:srgbClr val="10253F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3000" b="1" dirty="0" smtClean="0">
                <a:solidFill>
                  <a:srgbClr val="10253F"/>
                </a:solidFill>
              </a:rPr>
              <a:t>Расширен перечень категорий работников, которые могут обучаться: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3000" b="1" dirty="0" smtClean="0">
                <a:solidFill>
                  <a:srgbClr val="10253F"/>
                </a:solidFill>
              </a:rPr>
              <a:t> - лица</a:t>
            </a:r>
            <a:r>
              <a:rPr lang="ru-RU" altLang="ru-RU" sz="3000" b="1" dirty="0">
                <a:solidFill>
                  <a:srgbClr val="10253F"/>
                </a:solidFill>
              </a:rPr>
              <a:t>, обязанные оказывать первую помощь </a:t>
            </a:r>
            <a:r>
              <a:rPr lang="ru-RU" altLang="ru-RU" sz="3000" b="1" dirty="0" smtClean="0">
                <a:solidFill>
                  <a:srgbClr val="10253F"/>
                </a:solidFill>
              </a:rPr>
              <a:t>пострадавшим;</a:t>
            </a:r>
          </a:p>
          <a:p>
            <a:pPr marL="457200" indent="-457200" algn="just" defTabSz="449263" fontAlgn="base">
              <a:spcBef>
                <a:spcPct val="0"/>
              </a:spcBef>
              <a:buClr>
                <a:srgbClr val="10253F"/>
              </a:buClr>
              <a:buFontTx/>
              <a:buChar char="-"/>
            </a:pPr>
            <a:r>
              <a:rPr lang="ru-RU" altLang="ru-RU" sz="3000" b="1" dirty="0" smtClean="0">
                <a:solidFill>
                  <a:srgbClr val="10253F"/>
                </a:solidFill>
              </a:rPr>
              <a:t>работники</a:t>
            </a:r>
            <a:r>
              <a:rPr lang="ru-RU" altLang="ru-RU" sz="3000" b="1" dirty="0">
                <a:solidFill>
                  <a:srgbClr val="10253F"/>
                </a:solidFill>
              </a:rPr>
              <a:t>, к трудовым функциям которых отнесено управление автотранспортным </a:t>
            </a:r>
            <a:r>
              <a:rPr lang="ru-RU" altLang="ru-RU" sz="3000" b="1" dirty="0" smtClean="0">
                <a:solidFill>
                  <a:srgbClr val="10253F"/>
                </a:solidFill>
              </a:rPr>
              <a:t>средством;</a:t>
            </a:r>
          </a:p>
          <a:p>
            <a:pPr marL="457200" indent="-457200" algn="just" defTabSz="449263" fontAlgn="base">
              <a:spcBef>
                <a:spcPct val="0"/>
              </a:spcBef>
              <a:buClr>
                <a:srgbClr val="10253F"/>
              </a:buClr>
              <a:buFontTx/>
              <a:buChar char="-"/>
            </a:pPr>
            <a:r>
              <a:rPr lang="ru-RU" altLang="ru-RU" sz="3000" b="1" dirty="0">
                <a:solidFill>
                  <a:srgbClr val="10253F"/>
                </a:solidFill>
              </a:rPr>
              <a:t>работники, к компетенциям которых предъявляются требования уметь оказывать первую помощь </a:t>
            </a:r>
            <a:r>
              <a:rPr lang="ru-RU" altLang="ru-RU" sz="3000" b="1" dirty="0" smtClean="0">
                <a:solidFill>
                  <a:srgbClr val="10253F"/>
                </a:solidFill>
              </a:rPr>
              <a:t>пострадавшим.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>
                <a:solidFill>
                  <a:srgbClr val="10253F"/>
                </a:solidFill>
              </a:rPr>
              <a:t>При подтверждении расходов на обучение этих категорий страхователь должен будет предоставить копию локального нормативного акта, определяющего отнесение работников к указанным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категориям.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endParaRPr lang="ru-RU" altLang="ru-RU" sz="1200" b="1" i="1" dirty="0">
              <a:solidFill>
                <a:srgbClr val="10253F"/>
              </a:solidFill>
            </a:endParaRPr>
          </a:p>
          <a:p>
            <a:pPr marL="457200" indent="-457200" algn="just" defTabSz="449263" fontAlgn="base">
              <a:spcBef>
                <a:spcPct val="0"/>
              </a:spcBef>
              <a:buClr>
                <a:srgbClr val="10253F"/>
              </a:buClr>
              <a:buFontTx/>
              <a:buChar char="-"/>
            </a:pPr>
            <a:r>
              <a:rPr lang="ru-RU" altLang="ru-RU" sz="3000" b="1" dirty="0" smtClean="0">
                <a:solidFill>
                  <a:srgbClr val="10253F"/>
                </a:solidFill>
              </a:rPr>
              <a:t>работники</a:t>
            </a:r>
            <a:r>
              <a:rPr lang="ru-RU" altLang="ru-RU" sz="3000" b="1" dirty="0">
                <a:solidFill>
                  <a:srgbClr val="10253F"/>
                </a:solidFill>
              </a:rPr>
              <a:t>, применяющие средства индивидуальной защиты, применение которых требует практических </a:t>
            </a:r>
            <a:r>
              <a:rPr lang="ru-RU" altLang="ru-RU" sz="3000" b="1" dirty="0" smtClean="0">
                <a:solidFill>
                  <a:srgbClr val="10253F"/>
                </a:solidFill>
              </a:rPr>
              <a:t>навыков.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>
                <a:solidFill>
                  <a:srgbClr val="FF0000"/>
                </a:solidFill>
              </a:rPr>
              <a:t>При подтверждении расходов на обучение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этой </a:t>
            </a:r>
            <a:r>
              <a:rPr lang="ru-RU" altLang="ru-RU" sz="2800" b="1" i="1" dirty="0">
                <a:solidFill>
                  <a:srgbClr val="FF0000"/>
                </a:solidFill>
              </a:rPr>
              <a:t>категорий страхователь должен будет предоставить копию локального нормативного акта, утверждающего перечень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СИЗ, </a:t>
            </a:r>
            <a:r>
              <a:rPr lang="ru-RU" altLang="ru-RU" sz="2800" b="1" i="1" dirty="0">
                <a:solidFill>
                  <a:srgbClr val="FF0000"/>
                </a:solidFill>
              </a:rPr>
              <a:t>применение которых требует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практических навыков.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0400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9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38658" y="-8767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51400" y="480009"/>
            <a:ext cx="9906000" cy="1075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Обучение по охране труда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088286" y="1752600"/>
            <a:ext cx="11669114" cy="85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</a:rPr>
              <a:t>2. Уточнены программы, по которым возможно обучение и категории работников, которые могут обучаться по этим программам.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b="1" dirty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</a:rPr>
              <a:t> </a:t>
            </a:r>
            <a:r>
              <a:rPr lang="ru-RU" altLang="ru-RU" b="1" dirty="0">
                <a:solidFill>
                  <a:srgbClr val="10253F"/>
                </a:solidFill>
              </a:rPr>
              <a:t>Применению средств индивидуальной защиты могут обучаться работники, у которых применение средств индивидуальной защиты требует практических навыков.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b="1" dirty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</a:rPr>
              <a:t> Безопасным </a:t>
            </a:r>
            <a:r>
              <a:rPr lang="ru-RU" altLang="ru-RU" b="1" dirty="0">
                <a:solidFill>
                  <a:srgbClr val="10253F"/>
                </a:solidFill>
              </a:rPr>
              <a:t>методам и приемам выполнения работ могут обучаться работники, непосредственно выполняющие работы повышенной опасности, и лица, ответственные за организацию, выполнение и контроль работ повышенной опасности.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b="1" dirty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b="1" dirty="0" smtClean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 smtClean="0">
                <a:solidFill>
                  <a:srgbClr val="10253F"/>
                </a:solidFill>
              </a:rPr>
              <a:t> </a:t>
            </a:r>
            <a:endParaRPr lang="ru-RU" altLang="ru-RU" b="1" dirty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b="1" dirty="0" smtClean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6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3555" y="-18143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215106" y="407081"/>
            <a:ext cx="9906000" cy="1075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Средства индивидуальной защиты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088286" y="1752600"/>
            <a:ext cx="11669114" cy="62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3600" b="1" dirty="0" smtClean="0">
                <a:solidFill>
                  <a:srgbClr val="10253F"/>
                </a:solidFill>
              </a:rPr>
              <a:t>Добавлена возможность </a:t>
            </a:r>
            <a:r>
              <a:rPr lang="ru-RU" altLang="ru-RU" sz="3600" b="1" dirty="0">
                <a:solidFill>
                  <a:srgbClr val="10253F"/>
                </a:solidFill>
              </a:rPr>
              <a:t>приобретать 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автоматизированные </a:t>
            </a:r>
            <a:r>
              <a:rPr lang="ru-RU" altLang="ru-RU" sz="3600" b="1" dirty="0">
                <a:solidFill>
                  <a:srgbClr val="10253F"/>
                </a:solidFill>
              </a:rPr>
              <a:t>систем выдачи (</a:t>
            </a:r>
            <a:r>
              <a:rPr lang="ru-RU" altLang="ru-RU" sz="3600" b="1" dirty="0" err="1" smtClean="0">
                <a:solidFill>
                  <a:srgbClr val="10253F"/>
                </a:solidFill>
              </a:rPr>
              <a:t>вендинговое</a:t>
            </a:r>
            <a:r>
              <a:rPr lang="ru-RU" altLang="ru-RU" sz="3600" b="1" dirty="0" smtClean="0">
                <a:solidFill>
                  <a:srgbClr val="10253F"/>
                </a:solidFill>
              </a:rPr>
              <a:t> оборудование) </a:t>
            </a:r>
            <a:r>
              <a:rPr lang="ru-RU" altLang="ru-RU" sz="3600" b="1" dirty="0">
                <a:solidFill>
                  <a:srgbClr val="10253F"/>
                </a:solidFill>
              </a:rPr>
              <a:t>и дозаторов </a:t>
            </a:r>
            <a:r>
              <a:rPr lang="ru-RU" altLang="ru-RU" sz="3600" b="1" dirty="0">
                <a:solidFill>
                  <a:schemeClr val="tx1"/>
                </a:solidFill>
              </a:rPr>
              <a:t>для выдачи СИЗ и смывающих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средств.</a:t>
            </a:r>
            <a:endParaRPr lang="ru-RU" altLang="ru-RU" sz="3600" b="1" dirty="0">
              <a:solidFill>
                <a:schemeClr val="tx1"/>
              </a:solidFill>
            </a:endParaRPr>
          </a:p>
          <a:p>
            <a:pPr marL="0" indent="0" algn="ctr" defTabSz="449263" fontAlgn="base">
              <a:spcBef>
                <a:spcPct val="0"/>
              </a:spcBef>
              <a:buClr>
                <a:srgbClr val="10253F"/>
              </a:buClr>
            </a:pPr>
            <a:endParaRPr lang="ru-RU" altLang="ru-RU" sz="2800" b="1" i="1" dirty="0" smtClean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 smtClean="0">
                <a:solidFill>
                  <a:srgbClr val="10253F"/>
                </a:solidFill>
              </a:rPr>
              <a:t>При </a:t>
            </a:r>
            <a:r>
              <a:rPr lang="ru-RU" altLang="ru-RU" sz="2800" b="1" i="1" dirty="0">
                <a:solidFill>
                  <a:srgbClr val="10253F"/>
                </a:solidFill>
              </a:rPr>
              <a:t>подтверждении расходов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страхователь должен предоставить: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 smtClean="0">
                <a:solidFill>
                  <a:srgbClr val="10253F"/>
                </a:solidFill>
              </a:rPr>
              <a:t>- перечень </a:t>
            </a:r>
            <a:r>
              <a:rPr lang="ru-RU" altLang="ru-RU" sz="2800" b="1" i="1" dirty="0">
                <a:solidFill>
                  <a:srgbClr val="10253F"/>
                </a:solidFill>
              </a:rPr>
              <a:t>приобретаемого оборудования с указанием количества и стоимости;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 smtClean="0">
                <a:solidFill>
                  <a:srgbClr val="10253F"/>
                </a:solidFill>
              </a:rPr>
              <a:t>- копию </a:t>
            </a:r>
            <a:r>
              <a:rPr lang="ru-RU" altLang="ru-RU" sz="2800" b="1" i="1" dirty="0">
                <a:solidFill>
                  <a:srgbClr val="10253F"/>
                </a:solidFill>
              </a:rPr>
              <a:t>договора на приобретение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оборудования</a:t>
            </a:r>
            <a:r>
              <a:rPr lang="ru-RU" altLang="ru-RU" sz="2800" b="1" i="1" dirty="0">
                <a:solidFill>
                  <a:srgbClr val="10253F"/>
                </a:solidFill>
              </a:rPr>
              <a:t>;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 smtClean="0">
                <a:solidFill>
                  <a:srgbClr val="10253F"/>
                </a:solidFill>
              </a:rPr>
              <a:t>- копии </a:t>
            </a:r>
            <a:r>
              <a:rPr lang="ru-RU" altLang="ru-RU" sz="2800" b="1" i="1" dirty="0">
                <a:solidFill>
                  <a:srgbClr val="10253F"/>
                </a:solidFill>
              </a:rPr>
              <a:t>документов, обосновывающих приобретение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оборудования;</a:t>
            </a:r>
            <a:endParaRPr lang="ru-RU" altLang="ru-RU" sz="2800" b="1" i="1" dirty="0">
              <a:solidFill>
                <a:srgbClr val="10253F"/>
              </a:solidFill>
            </a:endParaRP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sz="2800" b="1" i="1" dirty="0" smtClean="0">
                <a:solidFill>
                  <a:srgbClr val="10253F"/>
                </a:solidFill>
              </a:rPr>
              <a:t>- техническую </a:t>
            </a:r>
            <a:r>
              <a:rPr lang="ru-RU" altLang="ru-RU" sz="2800" b="1" i="1" dirty="0">
                <a:solidFill>
                  <a:srgbClr val="10253F"/>
                </a:solidFill>
              </a:rPr>
              <a:t>и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эксплуатационную документацию</a:t>
            </a:r>
            <a:r>
              <a:rPr lang="ru-RU" altLang="ru-RU" sz="2800" b="1" i="1" dirty="0">
                <a:solidFill>
                  <a:srgbClr val="10253F"/>
                </a:solidFill>
              </a:rPr>
              <a:t>, подтверждающую использование указанного оборудования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для </a:t>
            </a:r>
            <a:r>
              <a:rPr lang="ru-RU" altLang="ru-RU" sz="2800" b="1" i="1" dirty="0">
                <a:solidFill>
                  <a:srgbClr val="10253F"/>
                </a:solidFill>
              </a:rPr>
              <a:t>выдачи СИЗ и смывающих </a:t>
            </a:r>
            <a:r>
              <a:rPr lang="ru-RU" altLang="ru-RU" sz="2800" b="1" i="1" dirty="0" smtClean="0">
                <a:solidFill>
                  <a:srgbClr val="10253F"/>
                </a:solidFill>
              </a:rPr>
              <a:t>средств.</a:t>
            </a:r>
            <a:endParaRPr lang="ru-RU" altLang="ru-RU" sz="2800" b="1" dirty="0" smtClean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6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xmlns="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xmlns="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xmlns="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xmlns="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xmlns="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xmlns="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xmlns="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xmlns="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xmlns="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12987" y="-3986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215106" y="407081"/>
            <a:ext cx="9906000" cy="1075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 smtClean="0">
                <a:cs typeface="Times New Roman" panose="02020603050405020304" pitchFamily="18" charset="0"/>
              </a:rPr>
              <a:t>Санаторно-курортное лечение</a:t>
            </a:r>
            <a:endParaRPr lang="ru-RU" altLang="ru-RU" sz="4800" dirty="0"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333549" y="2209800"/>
            <a:ext cx="11669114" cy="497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AutoNum type="arabicPeriod"/>
            </a:pPr>
            <a:r>
              <a:rPr lang="ru-RU" altLang="ru-RU" sz="3600" b="1" dirty="0" smtClean="0">
                <a:solidFill>
                  <a:srgbClr val="10253F"/>
                </a:solidFill>
              </a:rPr>
              <a:t>Возмещение расходов на санаторно-курортное лечение осуществляется с учетом туристического налога согласно Налогового кодекса Российской Федерации</a:t>
            </a:r>
          </a:p>
          <a:p>
            <a:pPr marL="0" indent="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400" b="1" dirty="0" smtClean="0">
              <a:solidFill>
                <a:srgbClr val="10253F"/>
              </a:solidFill>
            </a:endParaRPr>
          </a:p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3600" b="1" dirty="0" smtClean="0">
                <a:solidFill>
                  <a:srgbClr val="10253F"/>
                </a:solidFill>
              </a:rPr>
              <a:t>2.   Определена предельная стоимость койко-дня</a:t>
            </a:r>
          </a:p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3600" b="1" dirty="0" smtClean="0">
                <a:solidFill>
                  <a:srgbClr val="10253F"/>
                </a:solidFill>
              </a:rPr>
              <a:t>14 230,41 рублей. Сумма подлежит ежегодной индексации с 1 февраля.</a:t>
            </a:r>
          </a:p>
          <a:p>
            <a:pPr marL="0" indent="-457200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endParaRPr lang="ru-RU" altLang="ru-RU" sz="1400" b="1" dirty="0" smtClean="0">
              <a:solidFill>
                <a:srgbClr val="10253F"/>
              </a:solidFill>
            </a:endParaRPr>
          </a:p>
          <a:p>
            <a:pPr marL="0" indent="0" algn="ctr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4800" b="1" dirty="0" smtClean="0">
                <a:solidFill>
                  <a:srgbClr val="FF0000"/>
                </a:solidFill>
              </a:rPr>
              <a:t>С 01 февраля 2026 года – 15 027,31 рублей.</a:t>
            </a:r>
            <a:endParaRPr lang="ru-RU" alt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1432</Words>
  <Application>Microsoft Office PowerPoint</Application>
  <PresentationFormat>Произвольный</PresentationFormat>
  <Paragraphs>196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Calibri</vt:lpstr>
      <vt:lpstr>Calibri-Light</vt:lpstr>
      <vt:lpstr>Lucida Sans Unicode</vt:lpstr>
      <vt:lpstr>Montserrat-Medium</vt:lpstr>
      <vt:lpstr>Montserrat-SemiBold</vt:lpstr>
      <vt:lpstr>MyriadPro-Cond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Калашников Александр Витальевич</dc:creator>
  <cp:lastModifiedBy>1</cp:lastModifiedBy>
  <cp:revision>201</cp:revision>
  <dcterms:created xsi:type="dcterms:W3CDTF">2023-05-03T09:25:15Z</dcterms:created>
  <dcterms:modified xsi:type="dcterms:W3CDTF">2026-02-24T10:00:18Z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